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Montserrat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Montserrat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Montserrat-italic.fntdata"/><Relationship Id="rId10" Type="http://schemas.openxmlformats.org/officeDocument/2006/relationships/slide" Target="slides/slide5.xml"/><Relationship Id="rId54" Type="http://schemas.openxmlformats.org/officeDocument/2006/relationships/font" Target="fonts/Montserra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c35a91b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c35a91b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dbea7da0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dbea7da0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dbea7da0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fdbea7da0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fdbea7da0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fdbea7da0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dbea7da07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dbea7da07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dbea7da0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fdbea7da0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fdbea7da07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fdbea7da07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fdbea7da0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fdbea7da0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9e71493e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29e71493e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29e71493e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29e71493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fdbea7da07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fdbea7da0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7c35a91bd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7c35a91bd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fdbea7da07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fdbea7da07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a21215e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2a21215e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dbea7da07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fdbea7da07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fdbea7da07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fdbea7da07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dbea7da07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dbea7da07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9e71493e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29e71493e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dbea7da07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dbea7da07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fdbea7da07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fdbea7da07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fdbea7da07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fdbea7da07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7d93a5fe3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7d93a5fe3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7d93a5fe3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7d93a5fe3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7db60cb0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7db60cb0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fddbb3c4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fddbb3c4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fddbb3c4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fddbb3c4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7d93a5fe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7d93a5fe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7d93a5fe3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7d93a5fe3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d93a5fe3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7d93a5fe3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7d93a5fe3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7d93a5fe3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7d93a5fe3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7d93a5fe3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fddbb3c4f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fddbb3c4f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fdbea7da0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fdbea7da0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d93a5fe3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7d93a5fe3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fdbea7da0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fdbea7da0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fdbea7da0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fdbea7da0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fdbea7da0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fdbea7da0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fdbea7da07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fdbea7da0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fdbea7da07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fdbea7da0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fdbea7da07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fdbea7da07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fdbea7da07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fdbea7da07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fdbea7da07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fdbea7da07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d93a5fe3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d93a5fe3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d93a5fe3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d93a5fe3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fdbea7da0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fdbea7da0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dbea7da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fdbea7da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fdbea7da0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fdbea7da0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23.png"/><Relationship Id="rId6" Type="http://schemas.openxmlformats.org/officeDocument/2006/relationships/image" Target="../media/image10.png"/><Relationship Id="rId7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ytorch.org/docs/stable/hub.html#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hyperlink" Target="https://colab.research.google.com/drive/1GFTeXWRLcvY40ghGzYmMJoozGLw66ZSe?usp=sharing" TargetMode="External"/><Relationship Id="rId5" Type="http://schemas.openxmlformats.org/officeDocument/2006/relationships/hyperlink" Target="https://colab.research.google.com/drive/1GFTeXWRLcvY40ghGzYmMJoozGLw66ZSe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.png"/><Relationship Id="rId11" Type="http://schemas.openxmlformats.org/officeDocument/2006/relationships/hyperlink" Target="https://beerensahu.wordpress.com/2018/03/21/pytorch-tutorial-lesson-2-variable/" TargetMode="External"/><Relationship Id="rId10" Type="http://schemas.openxmlformats.org/officeDocument/2006/relationships/hyperlink" Target="https://web.cs.ucdavis.edu/~yjlee/teaching/ecs289g-winter2018/Pytorch_Tutorial.pdf" TargetMode="External"/><Relationship Id="rId13" Type="http://schemas.openxmlformats.org/officeDocument/2006/relationships/hyperlink" Target="https://jalammar.github.io/illustrated-transformer/" TargetMode="External"/><Relationship Id="rId12" Type="http://schemas.openxmlformats.org/officeDocument/2006/relationships/hyperlink" Target="https://towardsdatascience.com/getting-started-with-pytorch-part-1-understanding-how-automatic-differentiation-works-5008282073ec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scikit-learn.org/stable/index.html" TargetMode="External"/><Relationship Id="rId4" Type="http://schemas.openxmlformats.org/officeDocument/2006/relationships/hyperlink" Target="https://www.slideshare.net/BenjaminBengfort/introduction-to-machine-learning-with-scikitlearn" TargetMode="External"/><Relationship Id="rId9" Type="http://schemas.openxmlformats.org/officeDocument/2006/relationships/hyperlink" Target="http://cs231n.stanford.edu/2021/slides/2021/discussion_4_pytorch.pdf" TargetMode="External"/><Relationship Id="rId15" Type="http://schemas.openxmlformats.org/officeDocument/2006/relationships/hyperlink" Target="https://www.geeksforgeeks.org/training-neural-networks-with-validation-using-pytorch/" TargetMode="External"/><Relationship Id="rId14" Type="http://schemas.openxmlformats.org/officeDocument/2006/relationships/hyperlink" Target="https://nlp.seas.harvard.edu/2018/04/03/attention.html" TargetMode="External"/><Relationship Id="rId17" Type="http://schemas.openxmlformats.org/officeDocument/2006/relationships/hyperlink" Target="https://saturncloud.io/blog/what-are-embeddings-in-pytorch-and-how-to-use-them/" TargetMode="External"/><Relationship Id="rId16" Type="http://schemas.openxmlformats.org/officeDocument/2006/relationships/hyperlink" Target="https://pytorch.org/tutorials/beginner/saving_loading_models.html" TargetMode="External"/><Relationship Id="rId5" Type="http://schemas.openxmlformats.org/officeDocument/2006/relationships/hyperlink" Target="https://datamastery.gitlab.io/slides/scikit-learn.pdf" TargetMode="External"/><Relationship Id="rId19" Type="http://schemas.openxmlformats.org/officeDocument/2006/relationships/hyperlink" Target="https://jamesmccaffrey.wordpress.com/2021/04/14/explaining-the-pytorch-embeddingbag-layer/" TargetMode="External"/><Relationship Id="rId6" Type="http://schemas.openxmlformats.org/officeDocument/2006/relationships/hyperlink" Target="http://scikit-learn.org/stable/auto_examples/datasets/plot_iris_dataset.html" TargetMode="External"/><Relationship Id="rId18" Type="http://schemas.openxmlformats.org/officeDocument/2006/relationships/hyperlink" Target="https://docs.google.com/presentation/d/1qpd-Ej15fOszLS8Pzl2vIccrW_Qkfcrc3-4wqOtkzww/edit#slide=id.g27c35a91bda_0_0" TargetMode="External"/><Relationship Id="rId7" Type="http://schemas.openxmlformats.org/officeDocument/2006/relationships/hyperlink" Target="https://pytorch.org/tutorials/beginner/basics/tensorqs_tutorial.html" TargetMode="External"/><Relationship Id="rId8" Type="http://schemas.openxmlformats.org/officeDocument/2006/relationships/hyperlink" Target="https://miguelgfierro.com/blog/2022/an-analysis-of-the-adoption-of-top-deep-learning-frameworks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pandas.pydata.org/docs/user_guide/dsintro.html#dataframe" TargetMode="External"/><Relationship Id="rId4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pytorch.org/tutorials/beginner/saving_loading_models.html" TargetMode="External"/><Relationship Id="rId4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pytorch.org/tutorials/recipes/recipes/tensorboard_with_pytorch.html" TargetMode="External"/><Relationship Id="rId4" Type="http://schemas.openxmlformats.org/officeDocument/2006/relationships/hyperlink" Target="https://docs.wandb.ai/quickstart" TargetMode="External"/><Relationship Id="rId9" Type="http://schemas.openxmlformats.org/officeDocument/2006/relationships/image" Target="../media/image1.png"/><Relationship Id="rId5" Type="http://schemas.openxmlformats.org/officeDocument/2006/relationships/hyperlink" Target="https://lightning.ai/pytorch-lightning" TargetMode="External"/><Relationship Id="rId6" Type="http://schemas.openxmlformats.org/officeDocument/2006/relationships/hyperlink" Target="https://huggingface.co/docs/transformers/index" TargetMode="External"/><Relationship Id="rId7" Type="http://schemas.openxmlformats.org/officeDocument/2006/relationships/hyperlink" Target="https://pytorch.org/tutorials/beginner/ddp_series_multigpu.html" TargetMode="External"/><Relationship Id="rId8" Type="http://schemas.openxmlformats.org/officeDocument/2006/relationships/hyperlink" Target="https://github.com/huggingface/accelerat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hyperlink" Target="https://en.wikipedia.org/wiki/Iris_flower_data_set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hyperlink" Target="https://colab.research.google.com/drive/1tXUK9t13CmE6f-PLoBGR-eXU6V-70X94?usp=sharing" TargetMode="External"/><Relationship Id="rId5" Type="http://schemas.openxmlformats.org/officeDocument/2006/relationships/hyperlink" Target="https://colab.research.google.com/drive/1tXUK9t13CmE6f-PLoBGR-eXU6V-70X94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ytorch.org/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4" y="286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Tutorial on Scikit-Learn &amp; Pytorch Programming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492625"/>
            <a:ext cx="8520600" cy="10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January 28</a:t>
            </a: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Risako Owan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3047130" y="351325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346725" y="4742300"/>
            <a:ext cx="36639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*Created using past TA notebooks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239675" y="193475"/>
            <a:ext cx="52035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Operations on Tensors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89199"/>
            <a:ext cx="8839204" cy="1812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756275"/>
            <a:ext cx="8520600" cy="42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Module: represents a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neural network model’s architecture, parameters, and methods.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It can be anything that inherits from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nn.Module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A single layer</a:t>
            </a:r>
            <a:endParaRPr b="1" i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A network</a:t>
            </a:r>
            <a:endParaRPr b="1" i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A sub-network</a:t>
            </a:r>
            <a:br>
              <a:rPr b="1" i="1" lang="en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It provides a set of methods that define the module’s behavior, such as the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forward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method, which computes the output of the module given its inputs.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module’s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forward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method is where the actual computation happens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239675" y="193475"/>
            <a:ext cx="57447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Modules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39675" y="193475"/>
            <a:ext cx="57447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Modules as a network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0850" y="874650"/>
            <a:ext cx="4282306" cy="40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/>
        </p:nvSpPr>
        <p:spPr>
          <a:xfrm>
            <a:off x="239675" y="193475"/>
            <a:ext cx="57447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Modules as a network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875" y="1216677"/>
            <a:ext cx="6850351" cy="33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756275"/>
            <a:ext cx="8520600" cy="42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preparation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loading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Preprocessing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Model design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Pretrained models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Designing your own models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Training strategy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Loss function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Optimizer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Stopping strategy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/>
        </p:nvSpPr>
        <p:spPr>
          <a:xfrm>
            <a:off x="239675" y="193475"/>
            <a:ext cx="57447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Recipe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756275"/>
            <a:ext cx="8520600" cy="42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PyTorch provides two data primitives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i="1" lang="en" sz="1800">
                <a:latin typeface="Montserrat"/>
                <a:ea typeface="Montserrat"/>
                <a:cs typeface="Montserrat"/>
                <a:sym typeface="Montserrat"/>
              </a:rPr>
              <a:t>torch.utils.data.DataLoader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i="1" lang="en" sz="1800">
                <a:latin typeface="Montserrat"/>
                <a:ea typeface="Montserrat"/>
                <a:cs typeface="Montserrat"/>
                <a:sym typeface="Montserrat"/>
              </a:rPr>
              <a:t>torch.utils.data.Dataset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They a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llow you to use pre-loaded datasets as well as your own data: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ataset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stores the samples and their corresponding labels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DataLoader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wraps an iterable around the Dataset to enable easy access to the samples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(+ other useful methods like collation and sampling)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/>
        </p:nvSpPr>
        <p:spPr>
          <a:xfrm>
            <a:off x="239675" y="193475"/>
            <a:ext cx="60513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prep. – Data loading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8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/>
        </p:nvSpPr>
        <p:spPr>
          <a:xfrm>
            <a:off x="239675" y="193475"/>
            <a:ext cx="60513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prep. – Data loading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50" y="1028675"/>
            <a:ext cx="2656600" cy="3032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/>
        </p:nvSpPr>
        <p:spPr>
          <a:xfrm>
            <a:off x="261425" y="4124700"/>
            <a:ext cx="265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Using existing datasets</a:t>
            </a:r>
            <a:endParaRPr i="1" sz="1200"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3300" y="1028673"/>
            <a:ext cx="4689432" cy="30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/>
        </p:nvSpPr>
        <p:spPr>
          <a:xfrm>
            <a:off x="3713300" y="4124700"/>
            <a:ext cx="468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Creating a custom dataset. </a:t>
            </a:r>
            <a:br>
              <a:rPr i="1" lang="en" sz="1200"/>
            </a:br>
            <a:r>
              <a:rPr i="1" lang="en" sz="1200"/>
              <a:t>Need to implement __init__, __len__, and __getitem__ methods</a:t>
            </a:r>
            <a:endParaRPr i="1" sz="1200"/>
          </a:p>
        </p:txBody>
      </p:sp>
      <p:sp>
        <p:nvSpPr>
          <p:cNvPr id="170" name="Google Shape;170;p28"/>
          <p:cNvSpPr/>
          <p:nvPr/>
        </p:nvSpPr>
        <p:spPr>
          <a:xfrm>
            <a:off x="6665950" y="1916000"/>
            <a:ext cx="2160540" cy="264870"/>
          </a:xfrm>
          <a:prstGeom prst="flowChartTerminator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Download/read data</a:t>
            </a:r>
            <a:endParaRPr sz="1100"/>
          </a:p>
        </p:txBody>
      </p:sp>
      <p:sp>
        <p:nvSpPr>
          <p:cNvPr id="171" name="Google Shape;171;p28"/>
          <p:cNvSpPr/>
          <p:nvPr/>
        </p:nvSpPr>
        <p:spPr>
          <a:xfrm>
            <a:off x="5731100" y="2507475"/>
            <a:ext cx="2160540" cy="264870"/>
          </a:xfrm>
          <a:prstGeom prst="flowChartTerminator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Return data length</a:t>
            </a:r>
            <a:endParaRPr sz="1100"/>
          </a:p>
        </p:txBody>
      </p:sp>
      <p:sp>
        <p:nvSpPr>
          <p:cNvPr id="172" name="Google Shape;172;p28"/>
          <p:cNvSpPr/>
          <p:nvPr/>
        </p:nvSpPr>
        <p:spPr>
          <a:xfrm>
            <a:off x="6290975" y="3384700"/>
            <a:ext cx="2396142" cy="264870"/>
          </a:xfrm>
          <a:prstGeom prst="flowChartTerminator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Return item on the index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/>
        </p:nvSpPr>
        <p:spPr>
          <a:xfrm>
            <a:off x="239675" y="193475"/>
            <a:ext cx="60513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prep. – Preprocessing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25" y="1092975"/>
            <a:ext cx="5055774" cy="32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/>
          <p:nvPr/>
        </p:nvSpPr>
        <p:spPr>
          <a:xfrm>
            <a:off x="568750" y="2220600"/>
            <a:ext cx="2428200" cy="3066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"/>
          <p:cNvSpPr/>
          <p:nvPr/>
        </p:nvSpPr>
        <p:spPr>
          <a:xfrm>
            <a:off x="568750" y="3767700"/>
            <a:ext cx="2428200" cy="5943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5262200" y="984875"/>
            <a:ext cx="3847800" cy="39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Transformation of 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images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may includes: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Cropping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Zooming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Translation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Coloring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etc.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Transformation of 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texts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may includes: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Stop word filtering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Lemmatization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Tokenization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POS tagging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etc.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102925" y="4379850"/>
            <a:ext cx="505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If the transformation routine takes a long time to complete,</a:t>
            </a:r>
            <a:br>
              <a:rPr i="1" lang="en" sz="1200"/>
            </a:br>
            <a:r>
              <a:rPr i="1" lang="en" sz="1200"/>
              <a:t>it would be better to do it offline, save them, and work with the preprocessed results instead.</a:t>
            </a:r>
            <a:endParaRPr i="1"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0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/>
          <p:nvPr/>
        </p:nvSpPr>
        <p:spPr>
          <a:xfrm>
            <a:off x="239675" y="193475"/>
            <a:ext cx="60513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prep. – Data loading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088" y="903725"/>
            <a:ext cx="5822671" cy="40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1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/>
        </p:nvSpPr>
        <p:spPr>
          <a:xfrm>
            <a:off x="239675" y="193475"/>
            <a:ext cx="60513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prep. – Data loading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388" y="967699"/>
            <a:ext cx="6751237" cy="390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239675" y="193475"/>
            <a:ext cx="52035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090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lphaL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What is Scikit-Learn?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lphaL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General Framework &amp; Recipe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lphaL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Application to Iris Dataset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lphaL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What is Pytorch?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lphaL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Tensor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lphaL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Modules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lphaL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Data preparation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2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 txBox="1"/>
          <p:nvPr/>
        </p:nvSpPr>
        <p:spPr>
          <a:xfrm>
            <a:off x="239675" y="193475"/>
            <a:ext cx="60513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prep. – Padding for texts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311700" y="756275"/>
            <a:ext cx="85206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As each sample of texts may be of varying lengths, when batching, it is required that we need to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“pad”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the shorter samples with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“pad_token.”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46" y="1656800"/>
            <a:ext cx="1742426" cy="20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4299" y="1686469"/>
            <a:ext cx="4310427" cy="10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5500" y="1923738"/>
            <a:ext cx="1657525" cy="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8025" y="2828923"/>
            <a:ext cx="4164050" cy="2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/>
          <p:nvPr/>
        </p:nvSpPr>
        <p:spPr>
          <a:xfrm>
            <a:off x="6705900" y="3407575"/>
            <a:ext cx="1217100" cy="1680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1453500" y="1038275"/>
            <a:ext cx="62370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You can publish/load your models from </a:t>
            </a:r>
            <a:r>
              <a:rPr i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torch.hub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However, for NLP, we mostly use 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HuggingFace Hub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33"/>
          <p:cNvPicPr preferRelativeResize="0"/>
          <p:nvPr/>
        </p:nvPicPr>
        <p:blipFill rotWithShape="1">
          <a:blip r:embed="rId4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/>
        </p:nvSpPr>
        <p:spPr>
          <a:xfrm>
            <a:off x="239675" y="193475"/>
            <a:ext cx="60513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design – Pretrained models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7225" y="2077475"/>
            <a:ext cx="4199801" cy="11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4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4"/>
          <p:cNvSpPr txBox="1"/>
          <p:nvPr/>
        </p:nvSpPr>
        <p:spPr>
          <a:xfrm>
            <a:off x="239675" y="193475"/>
            <a:ext cx="60513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design – Custom models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34"/>
          <p:cNvSpPr txBox="1"/>
          <p:nvPr/>
        </p:nvSpPr>
        <p:spPr>
          <a:xfrm>
            <a:off x="5261800" y="863550"/>
            <a:ext cx="3263700" cy="3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D686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How is the network structured?</a:t>
            </a:r>
            <a:endParaRPr b="1" sz="1600">
              <a:solidFill>
                <a:srgbClr val="5D686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D686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architecture would vary based on if the network we are trying to build is a perceptron or a Recurrent network or any other form of network. </a:t>
            </a:r>
            <a:endParaRPr sz="1600">
              <a:solidFill>
                <a:srgbClr val="5D686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5D686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We also define different architecture parameters like the number of layers in the network and the number of neurons in each hidden layer of the fully connected network, and activation functions. </a:t>
            </a:r>
            <a:endParaRPr sz="21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4739400" cy="33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5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 txBox="1"/>
          <p:nvPr/>
        </p:nvSpPr>
        <p:spPr>
          <a:xfrm>
            <a:off x="239675" y="193475"/>
            <a:ext cx="60513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training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3938" y="1012775"/>
            <a:ext cx="6116124" cy="37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6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/>
        </p:nvSpPr>
        <p:spPr>
          <a:xfrm>
            <a:off x="239675" y="193475"/>
            <a:ext cx="60513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training – Loss function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000" y="1318025"/>
            <a:ext cx="7578000" cy="28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7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7"/>
          <p:cNvSpPr txBox="1"/>
          <p:nvPr/>
        </p:nvSpPr>
        <p:spPr>
          <a:xfrm>
            <a:off x="239675" y="193475"/>
            <a:ext cx="60513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training – Loss function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9625" y="997950"/>
            <a:ext cx="66847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8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 txBox="1"/>
          <p:nvPr/>
        </p:nvSpPr>
        <p:spPr>
          <a:xfrm>
            <a:off x="239675" y="193475"/>
            <a:ext cx="60513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training – Optimizer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11700" y="756275"/>
            <a:ext cx="8520600" cy="21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torch.optim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Adam, Adagrad, Adadelta, SGD etc.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 optimizer takes the parameters we want to update, the learning rate we want to use (and possibly many other hyper-parameters as well!) and performs the updates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900" y="2429774"/>
            <a:ext cx="4135700" cy="27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 txBox="1"/>
          <p:nvPr/>
        </p:nvSpPr>
        <p:spPr>
          <a:xfrm>
            <a:off x="0" y="3417175"/>
            <a:ext cx="5307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optimizer</a:t>
            </a:r>
            <a:r>
              <a:rPr lang="en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optim.SGD(model.parameters(),</a:t>
            </a:r>
            <a:r>
              <a:rPr lang="en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lr=</a:t>
            </a:r>
            <a:r>
              <a:rPr lang="en" sz="1050">
                <a:solidFill>
                  <a:srgbClr val="009999"/>
                </a:solidFill>
                <a:latin typeface="Courier New"/>
                <a:ea typeface="Courier New"/>
                <a:cs typeface="Courier New"/>
                <a:sym typeface="Courier New"/>
              </a:rPr>
              <a:t>0.01</a:t>
            </a: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momentum=</a:t>
            </a:r>
            <a:r>
              <a:rPr lang="en" sz="1050">
                <a:solidFill>
                  <a:srgbClr val="009999"/>
                </a:solidFill>
                <a:latin typeface="Courier New"/>
                <a:ea typeface="Courier New"/>
                <a:cs typeface="Courier New"/>
                <a:sym typeface="Courier New"/>
              </a:rPr>
              <a:t>0.9</a:t>
            </a: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optimizer</a:t>
            </a:r>
            <a:r>
              <a:rPr lang="en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optim.Adam([var1,</a:t>
            </a:r>
            <a:r>
              <a:rPr lang="en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var2],</a:t>
            </a:r>
            <a:r>
              <a:rPr lang="en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lr=</a:t>
            </a:r>
            <a:r>
              <a:rPr lang="en" sz="1050">
                <a:solidFill>
                  <a:srgbClr val="009999"/>
                </a:solidFill>
                <a:latin typeface="Courier New"/>
                <a:ea typeface="Courier New"/>
                <a:cs typeface="Courier New"/>
                <a:sym typeface="Courier New"/>
              </a:rPr>
              <a:t>0.0001</a:t>
            </a: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5148450" y="756275"/>
            <a:ext cx="3995700" cy="43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By having a separate DataLoader for validation set, we can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validate the model being trained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after one epoch or certain number of iterations.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Validation set is a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held-out dataset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that we use to select from multiple checkpoints of the model.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Also, depending on the validation score, we may decide to stop the training early (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early stopping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p39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9"/>
          <p:cNvSpPr txBox="1"/>
          <p:nvPr/>
        </p:nvSpPr>
        <p:spPr>
          <a:xfrm>
            <a:off x="239675" y="193475"/>
            <a:ext cx="60513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training – Validation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25" y="815300"/>
            <a:ext cx="4791296" cy="408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9"/>
          <p:cNvSpPr/>
          <p:nvPr/>
        </p:nvSpPr>
        <p:spPr>
          <a:xfrm>
            <a:off x="375875" y="2843750"/>
            <a:ext cx="4535100" cy="2111700"/>
          </a:xfrm>
          <a:prstGeom prst="rect">
            <a:avLst/>
          </a:prstGeom>
          <a:noFill/>
          <a:ln cap="flat" cmpd="sng" w="28575">
            <a:solidFill>
              <a:srgbClr val="BB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0"/>
          <p:cNvSpPr txBox="1"/>
          <p:nvPr/>
        </p:nvSpPr>
        <p:spPr>
          <a:xfrm>
            <a:off x="239675" y="193475"/>
            <a:ext cx="60513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EmbeddingBags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" name="Google Shape;271;p40"/>
          <p:cNvPicPr preferRelativeResize="0"/>
          <p:nvPr/>
        </p:nvPicPr>
        <p:blipFill rotWithShape="1">
          <a:blip r:embed="rId4">
            <a:alphaModFix/>
          </a:blip>
          <a:srcRect b="52638" l="0" r="0" t="0"/>
          <a:stretch/>
        </p:blipFill>
        <p:spPr>
          <a:xfrm>
            <a:off x="733302" y="791563"/>
            <a:ext cx="3294048" cy="305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0"/>
          <p:cNvPicPr preferRelativeResize="0"/>
          <p:nvPr/>
        </p:nvPicPr>
        <p:blipFill rotWithShape="1">
          <a:blip r:embed="rId4">
            <a:alphaModFix/>
          </a:blip>
          <a:srcRect b="0" l="0" r="0" t="50460"/>
          <a:stretch/>
        </p:blipFill>
        <p:spPr>
          <a:xfrm>
            <a:off x="4913350" y="756275"/>
            <a:ext cx="3498075" cy="339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0"/>
          <p:cNvSpPr txBox="1"/>
          <p:nvPr/>
        </p:nvSpPr>
        <p:spPr>
          <a:xfrm>
            <a:off x="290475" y="3881400"/>
            <a:ext cx="8661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With an EmbeddingBag, you </a:t>
            </a:r>
            <a:r>
              <a:rPr b="1" lang="en" u="sng">
                <a:latin typeface="Montserrat"/>
                <a:ea typeface="Montserrat"/>
                <a:cs typeface="Montserrat"/>
                <a:sym typeface="Montserrat"/>
              </a:rPr>
              <a:t>don’t need padding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You connect the sentences together into an input batch and record where each sentence starts in an offsets array.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With an EmbeggingBag, each sentence is represented by an embedding vector.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1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1"/>
          <p:cNvSpPr txBox="1"/>
          <p:nvPr>
            <p:ph idx="1" type="body"/>
          </p:nvPr>
        </p:nvSpPr>
        <p:spPr>
          <a:xfrm>
            <a:off x="311700" y="756275"/>
            <a:ext cx="8520600" cy="37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Classification using </a:t>
            </a:r>
            <a:r>
              <a:rPr i="1" lang="en" sz="2000">
                <a:latin typeface="Montserrat"/>
                <a:ea typeface="Montserrat"/>
                <a:cs typeface="Montserrat"/>
                <a:sym typeface="Montserrat"/>
              </a:rPr>
              <a:t>Iris Dataset</a:t>
            </a:r>
            <a:endParaRPr i="1" sz="2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Classification using </a:t>
            </a:r>
            <a:r>
              <a:rPr i="1" lang="en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Disaster Tweets</a:t>
            </a:r>
            <a:endParaRPr i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41"/>
          <p:cNvSpPr txBox="1"/>
          <p:nvPr/>
        </p:nvSpPr>
        <p:spPr>
          <a:xfrm>
            <a:off x="239675" y="193475"/>
            <a:ext cx="52035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Now let’s head to Notebooks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756275"/>
            <a:ext cx="8520600" cy="42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 open-source machine learning library for Python, providing classical machine learning algorithms and statistical modeling tools.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Pros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Probably the best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general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ML framework in terms of coverage of algorithms, ease of usability, documentation, and community support.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Cons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 Not intended for deep learning; GPU support is limited and experimental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39675" y="193475"/>
            <a:ext cx="60057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Scikit-Learn (sklearn)?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idx="1" type="body"/>
          </p:nvPr>
        </p:nvSpPr>
        <p:spPr>
          <a:xfrm>
            <a:off x="311700" y="603875"/>
            <a:ext cx="8520600" cy="42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https://scikit-learn.org/stable/index.html</a:t>
            </a:r>
            <a:r>
              <a:rPr lang="en" sz="1100"/>
              <a:t> </a:t>
            </a:r>
            <a:endParaRPr sz="11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https://www.slideshare.net/BenjaminBengfort/introduction-to-machine-learning-with-scikitlearn</a:t>
            </a:r>
            <a:r>
              <a:rPr lang="en" sz="1100"/>
              <a:t>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https://datamastery.gitlab.io/slides/scikit-learn.pdf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http://scikit-learn.org/stable/auto_examples/datasets/plot_iris_dataset.html</a:t>
            </a:r>
            <a:r>
              <a:rPr lang="en" sz="1100"/>
              <a:t>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https://pytorch.org/tutorials/beginner/basics/tensorqs_tutorial.html</a:t>
            </a:r>
            <a:r>
              <a:rPr lang="en" sz="1100"/>
              <a:t>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https://miguelgfierro.com/blog/2022/an-analysis-of-the-adoption-of-top-deep-learning-frameworks/</a:t>
            </a:r>
            <a:r>
              <a:rPr lang="en" sz="1100"/>
              <a:t>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9"/>
              </a:rPr>
              <a:t>http://cs231n.stanford.edu/2021/slides/2021/discussion_4_pytorch.pdf</a:t>
            </a:r>
            <a:r>
              <a:rPr lang="en" sz="1100"/>
              <a:t>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10"/>
              </a:rPr>
              <a:t>https://web.cs.ucdavis.edu/~yjlee/teaching/ecs289g-winter2018/Pytorch_Tutorial.pdf</a:t>
            </a:r>
            <a:r>
              <a:rPr lang="en" sz="1100"/>
              <a:t>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11"/>
              </a:rPr>
              <a:t>https://beerensahu.wordpress.com/2018/03/21/pytorch-tutorial-lesson-2-variable/</a:t>
            </a:r>
            <a:r>
              <a:rPr lang="en" sz="1100"/>
              <a:t>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12"/>
              </a:rPr>
              <a:t>https://towardsdatascience.com/getting-started-with-pytorch-part-1-understanding-how-automatic-differentiation-works-5008282073ec</a:t>
            </a:r>
            <a:r>
              <a:rPr lang="en" sz="1100"/>
              <a:t> 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13"/>
              </a:rPr>
              <a:t>https://jalammar.github.io/illustrated-transformer/</a:t>
            </a:r>
            <a:r>
              <a:rPr lang="en" sz="1100"/>
              <a:t>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14"/>
              </a:rPr>
              <a:t>https://nlp.seas.harvard.edu/2018/04/03/attention.html</a:t>
            </a:r>
            <a:r>
              <a:rPr lang="en" sz="1100"/>
              <a:t> 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15"/>
              </a:rPr>
              <a:t>https://www.geeksforgeeks.org/training-neural-networks-with-validation-using-pytorch/</a:t>
            </a:r>
            <a:r>
              <a:rPr lang="en" sz="1100"/>
              <a:t>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16"/>
              </a:rPr>
              <a:t>https://pytorch.org/tutorials/beginner/saving_loading_models.html</a:t>
            </a:r>
            <a:r>
              <a:rPr lang="en" sz="1100"/>
              <a:t>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17"/>
              </a:rPr>
              <a:t>https://saturncloud.io/blog/what-are-embeddings-in-pytorch-and-how-to-use-them/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Previous tutorial slides</a:t>
            </a:r>
            <a:r>
              <a:rPr lang="en" sz="1100"/>
              <a:t>: </a:t>
            </a:r>
            <a:r>
              <a:rPr lang="en" sz="1100" u="sng">
                <a:solidFill>
                  <a:schemeClr val="hlink"/>
                </a:solidFill>
                <a:hlinkClick r:id="rId18"/>
              </a:rPr>
              <a:t>https://docs.google.com/presentation/d/1qpd-Ej15fOszLS8Pzl2vIccrW_Qkfcrc3-4wqOtkzww/edit#slide=id.g27c35a91bda_0_0</a:t>
            </a:r>
            <a:r>
              <a:rPr lang="en" sz="1100"/>
              <a:t>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19"/>
              </a:rPr>
              <a:t>https://jamesmccaffrey.wordpress.com/2021/04/14/explaining-the-pytorch-embeddingbag-layer/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86" name="Google Shape;286;p42"/>
          <p:cNvPicPr preferRelativeResize="0"/>
          <p:nvPr/>
        </p:nvPicPr>
        <p:blipFill rotWithShape="1">
          <a:blip r:embed="rId20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2"/>
          <p:cNvSpPr txBox="1"/>
          <p:nvPr/>
        </p:nvSpPr>
        <p:spPr>
          <a:xfrm>
            <a:off x="239675" y="193475"/>
            <a:ext cx="52035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type="ctrTitle"/>
          </p:nvPr>
        </p:nvSpPr>
        <p:spPr>
          <a:xfrm>
            <a:off x="311704" y="12878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Appendix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ctrTitle"/>
          </p:nvPr>
        </p:nvSpPr>
        <p:spPr>
          <a:xfrm>
            <a:off x="311704" y="12878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idx="1" type="body"/>
          </p:nvPr>
        </p:nvSpPr>
        <p:spPr>
          <a:xfrm>
            <a:off x="311700" y="756275"/>
            <a:ext cx="8520600" cy="42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Supervised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(e.g. classification, regression)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Learn from a training set of labeled data – the supervisor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Generalize to unseen instances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Unsupervised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(e.g. clustering, dimensionality reduction)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Learn from a set of unlabeled data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Place an unseen instance into appropriate group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Infer rules describing the groups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Reinforcement Learning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(e.g. Alphago, GPT4,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autonomous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driving)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Learn from a history of trial-and-error exploration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Output is a policy – a mapping from states to actions (or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probability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distributions over actions)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using 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supervised learning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methods makes up the lion’s share of machine learning.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3" name="Google Shape;303;p45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5"/>
          <p:cNvSpPr txBox="1"/>
          <p:nvPr/>
        </p:nvSpPr>
        <p:spPr>
          <a:xfrm>
            <a:off x="239675" y="193475"/>
            <a:ext cx="52035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Categories of </a:t>
            </a: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ML algorithms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idx="1" type="body"/>
          </p:nvPr>
        </p:nvSpPr>
        <p:spPr>
          <a:xfrm>
            <a:off x="311700" y="756275"/>
            <a:ext cx="8520600" cy="42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basic supervised learning setup in Scikit-Learn is: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Matrix,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Rows are instances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Columns are features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(num_samples, num_features)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Target array,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 array of len(rows) containing the training labels for each instance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 can easily obtain these with a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Pandas DataFrame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0" name="Google Shape;310;p46"/>
          <p:cNvPicPr preferRelativeResize="0"/>
          <p:nvPr/>
        </p:nvPicPr>
        <p:blipFill rotWithShape="1">
          <a:blip r:embed="rId4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6"/>
          <p:cNvSpPr txBox="1"/>
          <p:nvPr/>
        </p:nvSpPr>
        <p:spPr>
          <a:xfrm>
            <a:off x="239675" y="193475"/>
            <a:ext cx="52035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representation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7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7"/>
          <p:cNvSpPr txBox="1"/>
          <p:nvPr/>
        </p:nvSpPr>
        <p:spPr>
          <a:xfrm>
            <a:off x="239675" y="193475"/>
            <a:ext cx="52035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can Scikit-Learn do?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47"/>
          <p:cNvSpPr txBox="1"/>
          <p:nvPr>
            <p:ph idx="1" type="body"/>
          </p:nvPr>
        </p:nvSpPr>
        <p:spPr>
          <a:xfrm>
            <a:off x="5593550" y="1088050"/>
            <a:ext cx="3550500" cy="3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Generalized linear models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SVMs, kNN, Bayes, Decision Trees, Ensembles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Clustering &amp; density algs.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Grid &amp; random search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Pipelining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Dataset loading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Dataset transformations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9" name="Google Shape;31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13" y="756275"/>
            <a:ext cx="5485368" cy="4387223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7"/>
          <p:cNvSpPr/>
          <p:nvPr/>
        </p:nvSpPr>
        <p:spPr>
          <a:xfrm>
            <a:off x="98925" y="756275"/>
            <a:ext cx="1704000" cy="21216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8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8"/>
          <p:cNvSpPr txBox="1"/>
          <p:nvPr/>
        </p:nvSpPr>
        <p:spPr>
          <a:xfrm>
            <a:off x="239675" y="193475"/>
            <a:ext cx="52035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flowchart guide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7" name="Google Shape;327;p48"/>
          <p:cNvPicPr preferRelativeResize="0"/>
          <p:nvPr/>
        </p:nvPicPr>
        <p:blipFill rotWithShape="1">
          <a:blip r:embed="rId4">
            <a:alphaModFix/>
          </a:blip>
          <a:srcRect b="14991" l="3434" r="899" t="1024"/>
          <a:stretch/>
        </p:blipFill>
        <p:spPr>
          <a:xfrm>
            <a:off x="773725" y="852850"/>
            <a:ext cx="7596549" cy="41583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8"/>
          <p:cNvSpPr/>
          <p:nvPr/>
        </p:nvSpPr>
        <p:spPr>
          <a:xfrm>
            <a:off x="724150" y="4870700"/>
            <a:ext cx="431400" cy="20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9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9"/>
          <p:cNvSpPr txBox="1"/>
          <p:nvPr/>
        </p:nvSpPr>
        <p:spPr>
          <a:xfrm>
            <a:off x="239675" y="193475"/>
            <a:ext cx="52035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General framework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49"/>
          <p:cNvSpPr txBox="1"/>
          <p:nvPr>
            <p:ph idx="1" type="body"/>
          </p:nvPr>
        </p:nvSpPr>
        <p:spPr>
          <a:xfrm>
            <a:off x="311700" y="756275"/>
            <a:ext cx="5178000" cy="42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Transformers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are classes that enable data transformations while preprocessing the data for machine learning.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few examples of transformers in Scikit-Learn are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SimpleImputer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MinMaxScaler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OrdinalEncoder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PowerTransformer, CountVectorizer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At times, we may require to perform data transformations that are not predefined.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 such cases, custom transformers come to the rescue.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5625" y="929050"/>
            <a:ext cx="3296301" cy="262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0"/>
          <p:cNvSpPr txBox="1"/>
          <p:nvPr>
            <p:ph type="ctrTitle"/>
          </p:nvPr>
        </p:nvSpPr>
        <p:spPr>
          <a:xfrm>
            <a:off x="311704" y="12878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1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1"/>
          <p:cNvSpPr txBox="1"/>
          <p:nvPr/>
        </p:nvSpPr>
        <p:spPr>
          <a:xfrm>
            <a:off x="239675" y="193475"/>
            <a:ext cx="52035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Initializing a Tensor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8" name="Google Shape;34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538" y="929050"/>
            <a:ext cx="6874931" cy="407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239675" y="193475"/>
            <a:ext cx="52035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</a:t>
            </a: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Scikit-Learn </a:t>
            </a: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o?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5593550" y="1088050"/>
            <a:ext cx="3550500" cy="3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Generalized linear models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SVMs, kNN, Bayes, Decision Trees, Ensembles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Clustering &amp; density algs.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Grid &amp; random search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Pipelining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Dataset loading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Dataset transformations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13" y="756275"/>
            <a:ext cx="5485368" cy="4387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2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2"/>
          <p:cNvSpPr txBox="1"/>
          <p:nvPr/>
        </p:nvSpPr>
        <p:spPr>
          <a:xfrm>
            <a:off x="239675" y="193475"/>
            <a:ext cx="52035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Attributes of a Tensor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5" name="Google Shape;35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825" y="1081449"/>
            <a:ext cx="8684344" cy="390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53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3"/>
          <p:cNvSpPr txBox="1"/>
          <p:nvPr/>
        </p:nvSpPr>
        <p:spPr>
          <a:xfrm>
            <a:off x="239675" y="193475"/>
            <a:ext cx="52035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Operations on Tensors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2" name="Google Shape;36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225" y="1002324"/>
            <a:ext cx="6843561" cy="390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4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4"/>
          <p:cNvSpPr txBox="1"/>
          <p:nvPr/>
        </p:nvSpPr>
        <p:spPr>
          <a:xfrm>
            <a:off x="239675" y="193475"/>
            <a:ext cx="57447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Modules as a single layer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9" name="Google Shape;36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663" y="1015124"/>
            <a:ext cx="6584673" cy="39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 txBox="1"/>
          <p:nvPr>
            <p:ph idx="1" type="body"/>
          </p:nvPr>
        </p:nvSpPr>
        <p:spPr>
          <a:xfrm>
            <a:off x="385775" y="726600"/>
            <a:ext cx="8521500" cy="43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There are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 few ways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to save and load a model.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recommended way to save &amp; load for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inference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torch.save(model.state_dict(), PATH)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TheModelClass(*args,</a:t>
            </a:r>
            <a:r>
              <a:rPr lang="en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**kwargs)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model.load_state_dict(torch.load(PATH))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model.eval()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What is a state_dict?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 PyTorch, the learnable parameters (i.e. weights and biases) of an torch.nn.Module model are contained in the model’s parameters (accessed with model.parameters()).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state_dict is simply a Python dictionary object that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maps each layer to its parameter tensor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5" name="Google Shape;375;p55"/>
          <p:cNvPicPr preferRelativeResize="0"/>
          <p:nvPr/>
        </p:nvPicPr>
        <p:blipFill rotWithShape="1">
          <a:blip r:embed="rId4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5"/>
          <p:cNvSpPr txBox="1"/>
          <p:nvPr/>
        </p:nvSpPr>
        <p:spPr>
          <a:xfrm>
            <a:off x="239675" y="193475"/>
            <a:ext cx="60513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saving &amp; loading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 txBox="1"/>
          <p:nvPr>
            <p:ph idx="1" type="body"/>
          </p:nvPr>
        </p:nvSpPr>
        <p:spPr>
          <a:xfrm>
            <a:off x="385775" y="726600"/>
            <a:ext cx="8521500" cy="43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However, if we want to save &amp; load for further training, we need to save a couple more things: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torch.save({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'epoch': epoch,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'model_state_dict': model.state_dict(),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'optimizer_state_dict': optimizer.state_dict(),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'loss': loss,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...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PATH)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model = TheModelClass(*args, **kwargs)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optimizer = TheOptimizerClass(*args, **kwargs)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checkpoint = torch.load(PATH)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model.load_state_dict(checkpoint['model_state_dict'])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optimizer.load_state_dict(checkpoint['optimizer_state_dict'])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epoch = checkpoint['epoch']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loss = checkpoint['loss']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model.eval()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- or -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model.train()</a:t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2" name="Google Shape;382;p56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6"/>
          <p:cNvSpPr txBox="1"/>
          <p:nvPr/>
        </p:nvSpPr>
        <p:spPr>
          <a:xfrm>
            <a:off x="239675" y="193475"/>
            <a:ext cx="60513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saving &amp; loading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7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7"/>
          <p:cNvSpPr txBox="1"/>
          <p:nvPr/>
        </p:nvSpPr>
        <p:spPr>
          <a:xfrm>
            <a:off x="239675" y="193475"/>
            <a:ext cx="60513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Text representation as Tensors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0" name="Google Shape;390;p57"/>
          <p:cNvPicPr preferRelativeResize="0"/>
          <p:nvPr/>
        </p:nvPicPr>
        <p:blipFill rotWithShape="1">
          <a:blip r:embed="rId4">
            <a:alphaModFix/>
          </a:blip>
          <a:srcRect b="2210" l="0" r="0" t="0"/>
          <a:stretch/>
        </p:blipFill>
        <p:spPr>
          <a:xfrm>
            <a:off x="152400" y="1081450"/>
            <a:ext cx="8839200" cy="35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8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8"/>
          <p:cNvSpPr txBox="1"/>
          <p:nvPr/>
        </p:nvSpPr>
        <p:spPr>
          <a:xfrm>
            <a:off x="239675" y="193475"/>
            <a:ext cx="60513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design – Custom models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311700" y="756275"/>
            <a:ext cx="8520600" cy="21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 PyTorch, a model is represented by a regular Python class that inherits from the Module class.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Two components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__init__(self)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 it defines the parts that make up the model- in our case, two parameters, a and 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forward(self, x)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 it performs the actual computation, that is, it outputs a prediction, given the input x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9"/>
          <p:cNvSpPr txBox="1"/>
          <p:nvPr>
            <p:ph idx="1" type="body"/>
          </p:nvPr>
        </p:nvSpPr>
        <p:spPr>
          <a:xfrm>
            <a:off x="385775" y="726600"/>
            <a:ext cx="8521500" cy="43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For logging and checking the progress of model training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TensorBoard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wandb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High-level interface for PyTorch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PyTorch Lightning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(for general purposes)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HuggingFace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(for NLP, a tutorial will be provided)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Multi-GPU training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Using PyTorch’s Distributed Data Parallel (DDP)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Using HuggingFace’s Accelerate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(much easier! recommended)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3" name="Google Shape;403;p59"/>
          <p:cNvPicPr preferRelativeResize="0"/>
          <p:nvPr/>
        </p:nvPicPr>
        <p:blipFill rotWithShape="1">
          <a:blip r:embed="rId9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9"/>
          <p:cNvSpPr txBox="1"/>
          <p:nvPr/>
        </p:nvSpPr>
        <p:spPr>
          <a:xfrm>
            <a:off x="239675" y="193475"/>
            <a:ext cx="60513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Other useful tools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239675" y="193475"/>
            <a:ext cx="52035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General framework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756275"/>
            <a:ext cx="8520600" cy="42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Object-oriented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interface centered around the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concept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of 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Estimator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 estimator is an object that learns from data and can make inferences about new data.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8100" y="2003000"/>
            <a:ext cx="3316524" cy="21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87900" y="2027725"/>
            <a:ext cx="3550500" cy="30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is usually a 2D numpy array of shape </a:t>
            </a:r>
            <a:r>
              <a:rPr i="1" lang="en" sz="1700">
                <a:latin typeface="Montserrat"/>
                <a:ea typeface="Montserrat"/>
                <a:cs typeface="Montserrat"/>
                <a:sym typeface="Montserrat"/>
              </a:rPr>
              <a:t>(num_samples, num_features)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is a 1D array with shape </a:t>
            </a:r>
            <a:r>
              <a:rPr i="1" lang="en" sz="1700">
                <a:latin typeface="Montserrat"/>
                <a:ea typeface="Montserrat"/>
                <a:cs typeface="Montserrat"/>
                <a:sym typeface="Montserrat"/>
              </a:rPr>
              <a:t>(num_samples,)</a:t>
            </a:r>
            <a:endParaRPr i="1"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fit(X, y)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sets the state of the estimator.</a:t>
            </a:r>
            <a:endParaRPr i="1"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predict(X)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returns the class or value.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4050" y="3936400"/>
            <a:ext cx="2783750" cy="11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756275"/>
            <a:ext cx="8520600" cy="42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Observe the dataset, e.g. plotting the dataset to check for distribution and outliers, counting specific instances, etc.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Preprocess the dataset, if needed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 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.g. treating missing values, scaling, normalizing, reducing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dimensionality, clustering, etc.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Set up feature matrix,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and target array,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Choose (“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import”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) algorithm model class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Set model hyperparameters via arguments to model constructor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“Fit”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model to the training data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Apply model to new data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“predict”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Evaluate the model’s predictions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Let’s apply this recipe to the following dataset: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Iris Dataset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239675" y="193475"/>
            <a:ext cx="52035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Recipe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756275"/>
            <a:ext cx="8520600" cy="37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Classification using </a:t>
            </a:r>
            <a:r>
              <a:rPr i="1" lang="en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Iris Dataset</a:t>
            </a:r>
            <a:endParaRPr i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Classification using </a:t>
            </a:r>
            <a:r>
              <a:rPr i="1" lang="en" sz="2000">
                <a:latin typeface="Montserrat"/>
                <a:ea typeface="Montserrat"/>
                <a:cs typeface="Montserrat"/>
                <a:sym typeface="Montserrat"/>
              </a:rPr>
              <a:t>Disaster Tweets</a:t>
            </a:r>
            <a:endParaRPr i="1" sz="2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239675" y="193475"/>
            <a:ext cx="52035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Now let’s head to Notebooks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756275"/>
            <a:ext cx="8520600" cy="42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https://pytorch.org/</a:t>
            </a:r>
            <a:r>
              <a:rPr b="1" lang="en" sz="23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Pytorch:  a Python package for deep learning based on torch (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Lua, C)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Why use Pytorch?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Integrated with other libraries, e.g., numpy, scipy, pandas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Tensor computations that can be accelerated by GPUs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Predefined layers, loss functions, etc. → useful in designing &amp; training neural networks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Many research papers implement their code in Pytorch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4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239675" y="193475"/>
            <a:ext cx="52035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Pytorch?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756275"/>
            <a:ext cx="8520600" cy="42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Tensor in Pytorch: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“Similar to numpy’s ndarrays but can run on GPUs or other hardware accelerators”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Example: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 = [[1, 2],[3, 4]]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x_data = torch.tensor(data)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np_array = np.array(data)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x_np = torch.from_numpy(np_array) </a:t>
            </a:r>
            <a:r>
              <a:rPr lang="en" sz="1500">
                <a:solidFill>
                  <a:srgbClr val="674EA7"/>
                </a:solidFill>
                <a:latin typeface="Courier New"/>
                <a:ea typeface="Courier New"/>
                <a:cs typeface="Courier New"/>
                <a:sym typeface="Courier New"/>
              </a:rPr>
              <a:t>#creating a tensor from np array</a:t>
            </a:r>
            <a:endParaRPr sz="1500">
              <a:solidFill>
                <a:srgbClr val="674EA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33487" l="0" r="0" t="36049"/>
          <a:stretch/>
        </p:blipFill>
        <p:spPr>
          <a:xfrm>
            <a:off x="6143200" y="0"/>
            <a:ext cx="3049748" cy="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239675" y="193475"/>
            <a:ext cx="52035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Tensors</a:t>
            </a:r>
            <a:endParaRPr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